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85" r:id="rId2"/>
    <p:sldId id="271" r:id="rId3"/>
    <p:sldId id="272" r:id="rId4"/>
    <p:sldId id="281" r:id="rId5"/>
    <p:sldId id="282" r:id="rId6"/>
    <p:sldId id="278" r:id="rId7"/>
    <p:sldId id="280" r:id="rId8"/>
    <p:sldId id="279" r:id="rId9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868" autoAdjust="0"/>
    <p:restoredTop sz="50000" autoAdjust="0"/>
  </p:normalViewPr>
  <p:slideViewPr>
    <p:cSldViewPr>
      <p:cViewPr varScale="1">
        <p:scale>
          <a:sx n="111" d="100"/>
          <a:sy n="111" d="100"/>
        </p:scale>
        <p:origin x="1784" y="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6" d="100"/>
        <a:sy n="106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2744" y="2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5C7E07A-5A66-2F41-8307-EB869F7C7A7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22D4273-9681-A942-8111-F4352FEB6A7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50D1E2-F527-7F4D-87DC-19D7F0E71CAD}" type="datetimeFigureOut">
              <a:rPr lang="en-US" smtClean="0"/>
              <a:t>2/24/21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048EC00-E60D-A948-9A24-9711A02B75C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1CE34F7-FAD1-6C4A-9943-13C59ADCE5F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4F1136-82FA-B14A-BF07-C7182C1654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9033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F4E10EF-95E2-4D6B-9980-8B13BE40B0CF}" type="datetimeFigureOut">
              <a:rPr lang="en-US" smtClean="0"/>
              <a:t>2/24/21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66C5115-7B51-44B0-85BA-3406A6557F1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9908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6C5115-7B51-44B0-85BA-3406A6557F11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95332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6C5115-7B51-44B0-85BA-3406A6557F11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23511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solidFill>
            <a:srgbClr val="008000"/>
          </a:solidFill>
        </p:spPr>
        <p:txBody>
          <a:bodyPr/>
          <a:lstStyle>
            <a:lvl1pPr marL="0" indent="0" algn="ctr">
              <a:buNone/>
              <a:defRPr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2901291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066800"/>
            <a:ext cx="8153400" cy="762000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981200"/>
            <a:ext cx="8077200" cy="41148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256455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E4E0073-0C3A-4E8E-BA6C-D44B956F88D2}" type="datetimeFigureOut">
              <a:rPr lang="en-US" smtClean="0"/>
              <a:t>2/24/21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40B85F0-01A7-424B-B84E-8D6DE31980D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6757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E4E0073-0C3A-4E8E-BA6C-D44B956F88D2}" type="datetimeFigureOut">
              <a:rPr lang="en-US" smtClean="0"/>
              <a:t>2/24/21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40B85F0-01A7-424B-B84E-8D6DE31980D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59913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E4E0073-0C3A-4E8E-BA6C-D44B956F88D2}" type="datetimeFigureOut">
              <a:rPr lang="en-US" smtClean="0"/>
              <a:t>2/24/21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40B85F0-01A7-424B-B84E-8D6DE31980D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10594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430963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243096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069562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635410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066800"/>
            <a:ext cx="8229600" cy="762000"/>
          </a:xfrm>
          <a:prstGeom prst="rect">
            <a:avLst/>
          </a:prstGeom>
          <a:solidFill>
            <a:srgbClr val="008000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none"/>
        </p:style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981200"/>
            <a:ext cx="8229600" cy="40386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none"/>
        </p:style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0" y="6333271"/>
            <a:ext cx="6781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baseline="0">
                <a:solidFill>
                  <a:srgbClr val="006600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BE1B5D6-B798-9642-8053-5D1D2506748A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152400"/>
            <a:ext cx="914400" cy="672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11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3474" y="1359932"/>
            <a:ext cx="7598560" cy="1172904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/>
              <a:t>BPAMA </a:t>
            </a:r>
          </a:p>
          <a:p>
            <a:r>
              <a:rPr lang="en-US" b="1" dirty="0"/>
              <a:t>Affiliate Member Partnership Program</a:t>
            </a:r>
          </a:p>
          <a:p>
            <a:r>
              <a:rPr lang="en-US" sz="2000" b="1" dirty="0"/>
              <a:t> 2021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914400" y="838200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	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20DE926-2B15-C745-A12A-A79E0AB99D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472" y="2681425"/>
            <a:ext cx="2439727" cy="300631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A2A3809-31A8-5C4A-8C21-F400A016544E}"/>
              </a:ext>
            </a:extLst>
          </p:cNvPr>
          <p:cNvSpPr txBox="1"/>
          <p:nvPr/>
        </p:nvSpPr>
        <p:spPr>
          <a:xfrm>
            <a:off x="8435340" y="645795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380BFCE-36C2-7D43-8AA6-FC27663FC5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0467" y="2681426"/>
            <a:ext cx="2503534" cy="300631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D8B0183-ABEB-5A49-878A-D8E5146F5ED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2681426"/>
            <a:ext cx="2415634" cy="3006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77636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600" dirty="0"/>
              <a:t>Affiliate Member Partnership 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905000"/>
            <a:ext cx="8077200" cy="4191000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endParaRPr lang="en-US" altLang="zh-CN" sz="2400" dirty="0"/>
          </a:p>
          <a:p>
            <a:pPr marL="0" indent="0">
              <a:lnSpc>
                <a:spcPct val="80000"/>
              </a:lnSpc>
              <a:buNone/>
            </a:pPr>
            <a:r>
              <a:rPr lang="en-US" altLang="zh-CN" sz="2400" dirty="0"/>
              <a:t>The purpose of the Affiliate Member Partnership Program is to add value to BPAMA Members, to the Suppliers who become Affiliate Members, and to the Association</a:t>
            </a:r>
          </a:p>
          <a:p>
            <a:pPr marL="0" indent="0">
              <a:lnSpc>
                <a:spcPct val="80000"/>
              </a:lnSpc>
              <a:buNone/>
            </a:pPr>
            <a:endParaRPr lang="en-US" altLang="zh-CN" sz="2400" dirty="0"/>
          </a:p>
          <a:p>
            <a:pPr lvl="1">
              <a:lnSpc>
                <a:spcPct val="80000"/>
              </a:lnSpc>
            </a:pPr>
            <a:r>
              <a:rPr lang="en-US" altLang="zh-CN" sz="1800" dirty="0"/>
              <a:t>BPAMA Members will benefit through special pricing on equipment or services, through sharing of knowledge on industry issues, and through network opportunities they could not otherwise access</a:t>
            </a:r>
          </a:p>
          <a:p>
            <a:pPr lvl="1">
              <a:lnSpc>
                <a:spcPct val="80000"/>
              </a:lnSpc>
            </a:pPr>
            <a:r>
              <a:rPr lang="en-US" altLang="zh-CN" sz="1800" dirty="0"/>
              <a:t>Affiliate Members will benefit through access to BP Marketers in traditional and creative avenues resulting in more efficient marketing opportunities </a:t>
            </a:r>
          </a:p>
          <a:p>
            <a:pPr lvl="1">
              <a:lnSpc>
                <a:spcPct val="80000"/>
              </a:lnSpc>
            </a:pPr>
            <a:r>
              <a:rPr lang="en-US" altLang="zh-CN" sz="1800" dirty="0"/>
              <a:t>The Association will benefit by strengthening the value of BPAMA membership as well as creating an income stream to support the Association’s activities and convention</a:t>
            </a:r>
          </a:p>
        </p:txBody>
      </p:sp>
    </p:spTree>
    <p:extLst>
      <p:ext uri="{BB962C8B-B14F-4D97-AF65-F5344CB8AC3E}">
        <p14:creationId xmlns:p14="http://schemas.microsoft.com/office/powerpoint/2010/main" val="40329380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600" dirty="0"/>
              <a:t>Affiliate Member Partnership Details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981200"/>
            <a:ext cx="8153400" cy="4114800"/>
          </a:xfrm>
        </p:spPr>
        <p:txBody>
          <a:bodyPr>
            <a:normAutofit fontScale="77500" lnSpcReduction="20000"/>
          </a:bodyPr>
          <a:lstStyle/>
          <a:p>
            <a:endParaRPr lang="en-US" sz="2800" dirty="0"/>
          </a:p>
          <a:p>
            <a:r>
              <a:rPr lang="en-US" sz="2800" dirty="0"/>
              <a:t>There are 3 Affiliate Member packages with varying opportunities</a:t>
            </a:r>
          </a:p>
          <a:p>
            <a:pPr lvl="1"/>
            <a:r>
              <a:rPr lang="en-US" sz="2400" b="1" dirty="0"/>
              <a:t>Gold:</a:t>
            </a:r>
            <a:r>
              <a:rPr lang="en-US" sz="2400" dirty="0"/>
              <a:t>  strategic partnership with several unique access opportunities; includes convention package</a:t>
            </a:r>
          </a:p>
          <a:p>
            <a:pPr lvl="1"/>
            <a:r>
              <a:rPr lang="en-US" sz="2400" b="1" dirty="0"/>
              <a:t>Silver:</a:t>
            </a:r>
            <a:r>
              <a:rPr lang="en-US" sz="2400" dirty="0"/>
              <a:t>  key partnership with a mix of access opportunities; includes convention package</a:t>
            </a:r>
          </a:p>
          <a:p>
            <a:pPr lvl="1"/>
            <a:r>
              <a:rPr lang="en-US" sz="2400" b="1" dirty="0"/>
              <a:t>Bronze:</a:t>
            </a:r>
            <a:r>
              <a:rPr lang="en-US" sz="2400" dirty="0"/>
              <a:t>  basic membership with a la carte options; does not include convention package</a:t>
            </a:r>
          </a:p>
          <a:p>
            <a:r>
              <a:rPr lang="en-US" sz="2600" dirty="0"/>
              <a:t>All Affiliate Members receive:</a:t>
            </a:r>
          </a:p>
          <a:p>
            <a:pPr lvl="1"/>
            <a:r>
              <a:rPr lang="en-US" sz="2200" dirty="0"/>
              <a:t>BP Marketer contact list </a:t>
            </a:r>
          </a:p>
          <a:p>
            <a:pPr lvl="1"/>
            <a:r>
              <a:rPr lang="en-US" sz="2200" dirty="0"/>
              <a:t>Inclusion in BPAMA website as Affiliate Member; searchable by goods &amp; services</a:t>
            </a:r>
          </a:p>
          <a:p>
            <a:pPr lvl="1"/>
            <a:r>
              <a:rPr lang="en-US" sz="2200" dirty="0"/>
              <a:t>Affiliate’s name plus goods &amp; services provided sent to BP Procurement; List sent in February each year</a:t>
            </a:r>
          </a:p>
          <a:p>
            <a:pPr lvl="1"/>
            <a:r>
              <a:rPr lang="en-US" sz="2200" dirty="0"/>
              <a:t>Ability to attend convention</a:t>
            </a:r>
          </a:p>
          <a:p>
            <a:pPr lvl="1"/>
            <a:r>
              <a:rPr lang="en-US" sz="2200" dirty="0"/>
              <a:t>Listed in BPAMA app at conventions</a:t>
            </a:r>
          </a:p>
        </p:txBody>
      </p:sp>
    </p:spTree>
    <p:extLst>
      <p:ext uri="{BB962C8B-B14F-4D97-AF65-F5344CB8AC3E}">
        <p14:creationId xmlns:p14="http://schemas.microsoft.com/office/powerpoint/2010/main" val="4468130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887730"/>
            <a:ext cx="7309449" cy="762000"/>
          </a:xfrm>
        </p:spPr>
        <p:txBody>
          <a:bodyPr>
            <a:normAutofit/>
          </a:bodyPr>
          <a:lstStyle/>
          <a:p>
            <a:pPr algn="l"/>
            <a:r>
              <a:rPr lang="en-US" sz="3600" dirty="0"/>
              <a:t>Affiliate Benefits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76725296"/>
              </p:ext>
            </p:extLst>
          </p:nvPr>
        </p:nvGraphicFramePr>
        <p:xfrm>
          <a:off x="457200" y="1905000"/>
          <a:ext cx="7309449" cy="3825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246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752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3476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7480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Gold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Silver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Bronze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3914">
                <a:tc>
                  <a:txBody>
                    <a:bodyPr/>
                    <a:lstStyle/>
                    <a:p>
                      <a:r>
                        <a:rPr lang="en-US" dirty="0"/>
                        <a:t>Annual</a:t>
                      </a:r>
                      <a:r>
                        <a:rPr lang="en-US" baseline="0" dirty="0"/>
                        <a:t> Package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$15,000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$6,000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$625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r>
                        <a:rPr lang="en-US" dirty="0"/>
                        <a:t>Logo Inclusion*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Included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Included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dirty="0"/>
                        <a:t>Newsletter</a:t>
                      </a:r>
                      <a:r>
                        <a:rPr lang="en-US" baseline="0" dirty="0"/>
                        <a:t> Insert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/>
                        <a:t>2 per year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/>
                        <a:t>1 per year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dirty="0"/>
                        <a:t>Email</a:t>
                      </a:r>
                      <a:r>
                        <a:rPr lang="en-US" baseline="0" dirty="0"/>
                        <a:t> Blast**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 per year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 per year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dirty="0"/>
                        <a:t>Newsletter</a:t>
                      </a:r>
                      <a:r>
                        <a:rPr lang="en-US" baseline="0" dirty="0"/>
                        <a:t> Article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 per year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 per year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r>
                        <a:rPr lang="en-US" dirty="0"/>
                        <a:t>BP Meetings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If Applicable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After</a:t>
                      </a:r>
                      <a:r>
                        <a:rPr lang="en-US" baseline="0" dirty="0"/>
                        <a:t> Gold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r>
                        <a:rPr lang="en-US" dirty="0"/>
                        <a:t>NLB or WC Dinner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 each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After Gold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r>
                        <a:rPr lang="en-US" dirty="0"/>
                        <a:t>Webinar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 per year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96240">
                <a:tc>
                  <a:txBody>
                    <a:bodyPr/>
                    <a:lstStyle/>
                    <a:p>
                      <a:r>
                        <a:rPr lang="en-US" dirty="0"/>
                        <a:t>Vendor</a:t>
                      </a:r>
                      <a:r>
                        <a:rPr lang="en-US" baseline="0" dirty="0"/>
                        <a:t> Spotlight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 per year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33400" y="5943600"/>
            <a:ext cx="541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•"/>
            </a:pPr>
            <a:r>
              <a:rPr lang="en-US" sz="1400" dirty="0"/>
              <a:t>On website, quarterly newsletters, NLB minutes</a:t>
            </a:r>
          </a:p>
          <a:p>
            <a:r>
              <a:rPr lang="en-US" sz="1400" dirty="0"/>
              <a:t>**   Received by all BPAMA members</a:t>
            </a:r>
          </a:p>
        </p:txBody>
      </p:sp>
    </p:spTree>
    <p:extLst>
      <p:ext uri="{BB962C8B-B14F-4D97-AF65-F5344CB8AC3E}">
        <p14:creationId xmlns:p14="http://schemas.microsoft.com/office/powerpoint/2010/main" val="17983003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976628"/>
            <a:ext cx="7696199" cy="762000"/>
          </a:xfrm>
        </p:spPr>
        <p:txBody>
          <a:bodyPr>
            <a:normAutofit/>
          </a:bodyPr>
          <a:lstStyle/>
          <a:p>
            <a:pPr algn="l"/>
            <a:r>
              <a:rPr lang="en-US" sz="3600" dirty="0"/>
              <a:t>Affiliate Convention Benefits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97366520"/>
              </p:ext>
            </p:extLst>
          </p:nvPr>
        </p:nvGraphicFramePr>
        <p:xfrm>
          <a:off x="457200" y="1757678"/>
          <a:ext cx="7696200" cy="4937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150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331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049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0750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Gold ($15k)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Silver($6k)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Bronze ($625)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3342">
                <a:tc>
                  <a:txBody>
                    <a:bodyPr/>
                    <a:lstStyle/>
                    <a:p>
                      <a:r>
                        <a:rPr lang="en-US" dirty="0"/>
                        <a:t>Booth Space ($2000 value)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3342">
                <a:tc>
                  <a:txBody>
                    <a:bodyPr/>
                    <a:lstStyle/>
                    <a:p>
                      <a:r>
                        <a:rPr lang="en-US" dirty="0"/>
                        <a:t>Registrations ($3650 value*)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 Full, 2 Expo*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 Full, 2 Expo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3342">
                <a:tc>
                  <a:txBody>
                    <a:bodyPr/>
                    <a:lstStyle/>
                    <a:p>
                      <a:r>
                        <a:rPr lang="en-US" dirty="0"/>
                        <a:t>Logo on Convention Website &amp; Mobile App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Included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Inc</a:t>
                      </a:r>
                      <a:r>
                        <a:rPr lang="en-US" baseline="0" dirty="0"/>
                        <a:t>luded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3342">
                <a:tc>
                  <a:txBody>
                    <a:bodyPr/>
                    <a:lstStyle/>
                    <a:p>
                      <a:r>
                        <a:rPr lang="en-US" dirty="0"/>
                        <a:t>E-Mail Blast Pre Conv.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Included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Included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53342">
                <a:tc>
                  <a:txBody>
                    <a:bodyPr/>
                    <a:lstStyle/>
                    <a:p>
                      <a:r>
                        <a:rPr lang="en-US" dirty="0"/>
                        <a:t>Bag</a:t>
                      </a:r>
                      <a:r>
                        <a:rPr lang="en-US" baseline="0" dirty="0"/>
                        <a:t> Insert or Equivalent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Included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Included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53342">
                <a:tc>
                  <a:txBody>
                    <a:bodyPr/>
                    <a:lstStyle/>
                    <a:p>
                      <a:r>
                        <a:rPr lang="en-US" dirty="0"/>
                        <a:t>Priority Recognition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Included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3342">
                <a:tc>
                  <a:txBody>
                    <a:bodyPr/>
                    <a:lstStyle/>
                    <a:p>
                      <a:r>
                        <a:rPr lang="en-US" dirty="0"/>
                        <a:t>VIP at Gen. Session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Included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3342">
                <a:tc>
                  <a:txBody>
                    <a:bodyPr/>
                    <a:lstStyle/>
                    <a:p>
                      <a:r>
                        <a:rPr lang="en-US" dirty="0"/>
                        <a:t>Video pre Gen Session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Included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3342">
                <a:tc>
                  <a:txBody>
                    <a:bodyPr/>
                    <a:lstStyle/>
                    <a:p>
                      <a:r>
                        <a:rPr lang="en-US" dirty="0"/>
                        <a:t>Podium Recognition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Included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3342">
                <a:tc>
                  <a:txBody>
                    <a:bodyPr/>
                    <a:lstStyle/>
                    <a:p>
                      <a:r>
                        <a:rPr lang="en-US" dirty="0"/>
                        <a:t>BP Function (if held)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Included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618349">
                <a:tc>
                  <a:txBody>
                    <a:bodyPr/>
                    <a:lstStyle/>
                    <a:p>
                      <a:r>
                        <a:rPr lang="en-US" dirty="0"/>
                        <a:t>Education Session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/>
                        <a:t>1</a:t>
                      </a:r>
                      <a:r>
                        <a:rPr lang="en-US" baseline="30000" dirty="0"/>
                        <a:t>st</a:t>
                      </a:r>
                      <a:r>
                        <a:rPr lang="en-US" baseline="0" dirty="0"/>
                        <a:t> Choice, if available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12E030AD-C95A-884B-AD8B-7C25E653CF47}"/>
              </a:ext>
            </a:extLst>
          </p:cNvPr>
          <p:cNvSpPr txBox="1"/>
          <p:nvPr/>
        </p:nvSpPr>
        <p:spPr>
          <a:xfrm>
            <a:off x="8526780" y="644652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99757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sz="3600" dirty="0"/>
              <a:t>Affiliate Member Partnership Packages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Annual program costs</a:t>
            </a:r>
          </a:p>
          <a:p>
            <a:pPr lvl="1"/>
            <a:r>
              <a:rPr lang="en-US" sz="2400" dirty="0"/>
              <a:t>Gold Partnership Program - $15,000</a:t>
            </a:r>
          </a:p>
          <a:p>
            <a:pPr lvl="1"/>
            <a:r>
              <a:rPr lang="en-US" sz="2400" dirty="0"/>
              <a:t>Silver Partnership Program - $6,000</a:t>
            </a:r>
          </a:p>
          <a:p>
            <a:pPr lvl="1"/>
            <a:r>
              <a:rPr lang="en-US" sz="2400" dirty="0"/>
              <a:t>Bronze Member Package - $625</a:t>
            </a:r>
          </a:p>
          <a:p>
            <a:r>
              <a:rPr lang="en-US" sz="2800" dirty="0"/>
              <a:t>Annual invoices due by June 1</a:t>
            </a:r>
            <a:r>
              <a:rPr lang="en-US" sz="2800" baseline="30000" dirty="0"/>
              <a:t>st</a:t>
            </a:r>
            <a:r>
              <a:rPr lang="en-US" sz="2800" dirty="0"/>
              <a:t> each year</a:t>
            </a:r>
            <a:endParaRPr lang="en-US" sz="2400" dirty="0"/>
          </a:p>
          <a:p>
            <a:pPr lvl="1"/>
            <a:r>
              <a:rPr lang="en-US" sz="2400" dirty="0"/>
              <a:t>Invoices will be sent out according to contract each year</a:t>
            </a:r>
          </a:p>
          <a:p>
            <a:pPr lvl="1"/>
            <a:r>
              <a:rPr lang="en-US" sz="2400" dirty="0"/>
              <a:t>Costs based on calendar year; prorated by quarter</a:t>
            </a:r>
          </a:p>
        </p:txBody>
      </p:sp>
    </p:spTree>
    <p:extLst>
      <p:ext uri="{BB962C8B-B14F-4D97-AF65-F5344CB8AC3E}">
        <p14:creationId xmlns:p14="http://schemas.microsoft.com/office/powerpoint/2010/main" val="7313951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600" dirty="0"/>
              <a:t>Menu Options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Web Site Banner Ads - $100</a:t>
            </a:r>
          </a:p>
          <a:p>
            <a:r>
              <a:rPr lang="en-US" sz="2800" dirty="0"/>
              <a:t>Web Site Articles - $200</a:t>
            </a:r>
          </a:p>
          <a:p>
            <a:r>
              <a:rPr lang="en-US" sz="2800" dirty="0"/>
              <a:t>Attend Brand or Regional Meeting - $500</a:t>
            </a:r>
          </a:p>
          <a:p>
            <a:r>
              <a:rPr lang="en-US" sz="2800" dirty="0"/>
              <a:t>Article in Quarterly Newsletter - $200</a:t>
            </a:r>
          </a:p>
          <a:p>
            <a:r>
              <a:rPr lang="en-US" sz="2800" dirty="0"/>
              <a:t>Vendor Highlight - $200</a:t>
            </a:r>
          </a:p>
          <a:p>
            <a:r>
              <a:rPr lang="en-US" sz="2800" dirty="0"/>
              <a:t>Webinar - $500</a:t>
            </a:r>
          </a:p>
          <a:p>
            <a:r>
              <a:rPr lang="en-US" sz="2800" dirty="0"/>
              <a:t>NLB Meeting Dinner Sponsorship - $1000</a:t>
            </a:r>
          </a:p>
          <a:p>
            <a:r>
              <a:rPr lang="en-US" sz="2800" dirty="0"/>
              <a:t>Working Committee Dinner Sponsorship - $1000</a:t>
            </a:r>
          </a:p>
        </p:txBody>
      </p:sp>
    </p:spTree>
    <p:extLst>
      <p:ext uri="{BB962C8B-B14F-4D97-AF65-F5344CB8AC3E}">
        <p14:creationId xmlns:p14="http://schemas.microsoft.com/office/powerpoint/2010/main" val="40533218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600" dirty="0"/>
              <a:t>Other Partnership Considerations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800" dirty="0"/>
              <a:t>Promotions or discounts on goods or services for BPAMA members</a:t>
            </a:r>
          </a:p>
          <a:p>
            <a:pPr lvl="1"/>
            <a:r>
              <a:rPr lang="en-US" sz="2400" dirty="0"/>
              <a:t>Looking for value added opportunities</a:t>
            </a:r>
          </a:p>
          <a:p>
            <a:r>
              <a:rPr lang="en-US" sz="2800" dirty="0"/>
              <a:t>Discounted fees for BPAMA members</a:t>
            </a:r>
          </a:p>
          <a:p>
            <a:pPr lvl="1"/>
            <a:r>
              <a:rPr lang="en-US" sz="2400" dirty="0"/>
              <a:t>Reduced fees if applicable for members</a:t>
            </a:r>
          </a:p>
          <a:p>
            <a:r>
              <a:rPr lang="en-US" sz="2800" dirty="0"/>
              <a:t>Revenue sharing with BPAMA</a:t>
            </a:r>
          </a:p>
          <a:p>
            <a:pPr lvl="1"/>
            <a:r>
              <a:rPr lang="en-US" sz="2400" dirty="0"/>
              <a:t>Individual negotiations</a:t>
            </a:r>
          </a:p>
          <a:p>
            <a:pPr lvl="1"/>
            <a:r>
              <a:rPr lang="en-US" sz="2400" dirty="0"/>
              <a:t>Can create partnership marketing opportunities</a:t>
            </a:r>
          </a:p>
          <a:p>
            <a:pPr lvl="1"/>
            <a:r>
              <a:rPr lang="en-US" sz="2400" dirty="0"/>
              <a:t>Offset other Affiliate Member BPAMA marketing costs </a:t>
            </a:r>
          </a:p>
          <a:p>
            <a:r>
              <a:rPr lang="en-US" sz="2800" dirty="0"/>
              <a:t>Educational opportunities for products or industry 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4511869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20742</TotalTime>
  <Words>580</Words>
  <Application>Microsoft Macintosh PowerPoint</Application>
  <PresentationFormat>On-screen Show (4:3)</PresentationFormat>
  <Paragraphs>142</Paragraphs>
  <Slides>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Theme</vt:lpstr>
      <vt:lpstr>PowerPoint Presentation</vt:lpstr>
      <vt:lpstr>Affiliate Member Partnership Objectives</vt:lpstr>
      <vt:lpstr>Affiliate Member Partnership Details</vt:lpstr>
      <vt:lpstr>Affiliate Benefits</vt:lpstr>
      <vt:lpstr>Affiliate Convention Benefits</vt:lpstr>
      <vt:lpstr>Affiliate Member Partnership Packages </vt:lpstr>
      <vt:lpstr>Menu Options</vt:lpstr>
      <vt:lpstr>Other Partnership Considerations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Customer Commitment Strategy</dc:title>
  <dc:creator>Tara Setter</dc:creator>
  <cp:lastModifiedBy>Tanya Wilson</cp:lastModifiedBy>
  <cp:revision>135</cp:revision>
  <cp:lastPrinted>2012-11-08T13:03:36Z</cp:lastPrinted>
  <dcterms:created xsi:type="dcterms:W3CDTF">2012-09-04T15:18:35Z</dcterms:created>
  <dcterms:modified xsi:type="dcterms:W3CDTF">2021-02-25T02:12:27Z</dcterms:modified>
</cp:coreProperties>
</file>